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FB2B8-F147-4CF0-AEDB-D76C6D6850C3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8F724-FCBB-45B3-AAE2-BC8FFAA4F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3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640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http://www.beringia.com/exhibit/ice-age-animals/american-scimitar-cat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0199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http://www.beringia.com/exhibits/ice-age-animals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1720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http://www.beringia.com/exhibits/ice-age-animals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522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http://www.beringia.com/exhibits/ice-age-animals</a:t>
            </a:r>
          </a:p>
          <a:p>
            <a:endParaRPr lang="en-CA" dirty="0" smtClean="0"/>
          </a:p>
          <a:p>
            <a:r>
              <a:rPr lang="en-CA" smtClean="0"/>
              <a:t>VIDEO Giant </a:t>
            </a:r>
            <a:r>
              <a:rPr lang="en-CA" dirty="0" smtClean="0"/>
              <a:t>Beaver Story. It’s a rodent the size of a wild boar…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1063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3501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Giant Beavers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3970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Giant Beavers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8074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Giant</a:t>
            </a:r>
            <a:r>
              <a:rPr lang="en-US" baseline="0" dirty="0" smtClean="0"/>
              <a:t> Beavers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8025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than a dozen references to giant beavers among the Dene stories on this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3209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299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On a trip through the Yukon about 5 years ago, I stopped at the </a:t>
            </a:r>
            <a:r>
              <a:rPr lang="en-CA" dirty="0" err="1" smtClean="0"/>
              <a:t>Beringia</a:t>
            </a:r>
            <a:r>
              <a:rPr lang="en-CA" dirty="0" smtClean="0"/>
              <a:t> interpretative center</a:t>
            </a:r>
            <a:r>
              <a:rPr lang="en-CA" baseline="0" dirty="0" smtClean="0"/>
              <a:t> and discovered some of the stories of the northern </a:t>
            </a:r>
            <a:r>
              <a:rPr lang="en-CA" baseline="0" dirty="0" err="1" smtClean="0"/>
              <a:t>Dene</a:t>
            </a:r>
            <a:r>
              <a:rPr lang="en-CA" baseline="0" dirty="0" smtClean="0"/>
              <a:t> people.  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err="1" smtClean="0"/>
              <a:t>Dene</a:t>
            </a:r>
            <a:r>
              <a:rPr lang="en-CA" dirty="0" smtClean="0"/>
              <a:t>:</a:t>
            </a:r>
            <a:r>
              <a:rPr lang="en-CA" baseline="0" dirty="0" smtClean="0"/>
              <a:t>  </a:t>
            </a:r>
            <a:r>
              <a:rPr lang="en-CA" dirty="0" err="1" smtClean="0"/>
              <a:t>Ya</a:t>
            </a:r>
            <a:r>
              <a:rPr lang="en-CA" dirty="0" smtClean="0"/>
              <a:t> – MO – </a:t>
            </a:r>
            <a:r>
              <a:rPr lang="en-CA" dirty="0" err="1" smtClean="0"/>
              <a:t>ya</a:t>
            </a: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9653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</a:t>
            </a:r>
            <a:r>
              <a:rPr lang="en-CA" baseline="0" dirty="0" smtClean="0"/>
              <a:t> have no authority at all to propose such, but I think that even the act of storytelling itself is a way to honour FNMI perspectives.  Even if those stories are coming from European traditions.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66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Dene</a:t>
            </a:r>
            <a:r>
              <a:rPr lang="en-CA" dirty="0" smtClean="0"/>
              <a:t>:</a:t>
            </a:r>
            <a:r>
              <a:rPr lang="en-CA" baseline="0" dirty="0" smtClean="0"/>
              <a:t>  </a:t>
            </a:r>
            <a:r>
              <a:rPr lang="en-CA" dirty="0" err="1" smtClean="0"/>
              <a:t>Ya</a:t>
            </a:r>
            <a:r>
              <a:rPr lang="en-CA" dirty="0" smtClean="0"/>
              <a:t> – MO – </a:t>
            </a:r>
            <a:r>
              <a:rPr lang="en-CA" dirty="0" err="1" smtClean="0"/>
              <a:t>ya</a:t>
            </a: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1962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Dene</a:t>
            </a:r>
            <a:r>
              <a:rPr lang="en-CA" dirty="0" smtClean="0"/>
              <a:t>:</a:t>
            </a:r>
            <a:r>
              <a:rPr lang="en-CA" baseline="0" dirty="0" smtClean="0"/>
              <a:t>  </a:t>
            </a:r>
            <a:r>
              <a:rPr lang="en-CA" dirty="0" err="1" smtClean="0"/>
              <a:t>Ya</a:t>
            </a:r>
            <a:r>
              <a:rPr lang="en-CA" dirty="0" smtClean="0"/>
              <a:t> – MO – </a:t>
            </a:r>
            <a:r>
              <a:rPr lang="en-CA" dirty="0" err="1" smtClean="0"/>
              <a:t>ya</a:t>
            </a: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2265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Dene</a:t>
            </a:r>
            <a:r>
              <a:rPr lang="en-CA" dirty="0" smtClean="0"/>
              <a:t>:</a:t>
            </a:r>
            <a:r>
              <a:rPr lang="en-CA" baseline="0" dirty="0" smtClean="0"/>
              <a:t>  </a:t>
            </a:r>
            <a:r>
              <a:rPr lang="en-CA" dirty="0" err="1" smtClean="0"/>
              <a:t>Ya</a:t>
            </a:r>
            <a:r>
              <a:rPr lang="en-CA" dirty="0" smtClean="0"/>
              <a:t> – MO – </a:t>
            </a:r>
            <a:r>
              <a:rPr lang="en-CA" dirty="0" err="1" smtClean="0"/>
              <a:t>ya</a:t>
            </a: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762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282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 smtClean="0"/>
          </a:p>
          <a:p>
            <a:r>
              <a:rPr lang="en-CA" dirty="0" smtClean="0"/>
              <a:t>http://www.beringia.com/exhibits/ice-age-animals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306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http://www.beringia.com/exhibits/ice-age-animals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9172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http://www.beringia.com/exhibit/ice-age-animals/giant-short-faced-bear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3A0C7-FACB-48DF-B8AB-7D910471D2F8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0327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6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85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7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0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0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7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0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3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1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FCD7B-0076-4EDE-90CE-42E60963C9CF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CC4AF-61B9-4994-BFD3-5732CC980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wtexhibits.ca/yamoria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wtexhibits.ca/yamori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Giant Beaver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4818" name="Picture 2" descr="http://www.nwtexhibits.ca/yamoria/paintings/painting-yamoria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7224" y="0"/>
            <a:ext cx="7858148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200" b="0" i="0" u="non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ernard MT Condensed" pitchFamily="18" charset="0"/>
                <a:ea typeface="+mj-ea"/>
                <a:cs typeface="+mj-cs"/>
              </a:rPr>
              <a:t>The Giant Beaver</a:t>
            </a:r>
            <a:endParaRPr kumimoji="0" lang="en-CA" sz="4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3848" y="6209308"/>
            <a:ext cx="3616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latin typeface="+mj-lt"/>
              </a:rPr>
              <a:t>Science 10 Unit D (Climate)</a:t>
            </a:r>
          </a:p>
          <a:p>
            <a:r>
              <a:rPr lang="en-CA" b="1" dirty="0" smtClean="0">
                <a:latin typeface="+mj-lt"/>
              </a:rPr>
              <a:t>Science 20 Unit D (Geology)</a:t>
            </a:r>
            <a:endParaRPr lang="en-CA" b="1" dirty="0"/>
          </a:p>
          <a:p>
            <a:r>
              <a:rPr lang="en-CA" b="1" dirty="0" smtClean="0">
                <a:latin typeface="+mj-lt"/>
              </a:rPr>
              <a:t> </a:t>
            </a:r>
            <a:endParaRPr lang="en-CA" b="1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87824" y="707225"/>
            <a:ext cx="4438846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0" i="1" u="non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ernard MT Condensed" pitchFamily="18" charset="0"/>
                <a:ea typeface="+mj-ea"/>
                <a:cs typeface="+mj-cs"/>
              </a:rPr>
              <a:t>FNMI Perspectives</a:t>
            </a:r>
            <a:endParaRPr kumimoji="0" lang="en-CA" sz="24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ernard MT Condensed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061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Scimitar Cat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25963"/>
          </a:xfrm>
        </p:spPr>
        <p:txBody>
          <a:bodyPr/>
          <a:lstStyle/>
          <a:p>
            <a:r>
              <a:rPr lang="en-CA" dirty="0" smtClean="0"/>
              <a:t>200 kg</a:t>
            </a:r>
          </a:p>
          <a:p>
            <a:r>
              <a:rPr lang="en-CA" dirty="0" smtClean="0"/>
              <a:t>Cousin to the Sabre Tooth Cat</a:t>
            </a:r>
          </a:p>
          <a:p>
            <a:r>
              <a:rPr lang="en-CA" dirty="0" smtClean="0"/>
              <a:t>Didn’t like tummy rubs</a:t>
            </a:r>
          </a:p>
          <a:p>
            <a:endParaRPr lang="en-CA" dirty="0" smtClean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/>
          <a:srcRect t="9406" b="11881"/>
          <a:stretch>
            <a:fillRect/>
          </a:stretch>
        </p:blipFill>
        <p:spPr bwMode="auto">
          <a:xfrm>
            <a:off x="-357222" y="3071786"/>
            <a:ext cx="1043940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00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Jefferson’s Ground Sloth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size of an ox</a:t>
            </a:r>
          </a:p>
          <a:p>
            <a:r>
              <a:rPr lang="en-CA" dirty="0" smtClean="0"/>
              <a:t>Yeah.</a:t>
            </a:r>
          </a:p>
          <a:p>
            <a:endParaRPr lang="en-CA" dirty="0" smtClean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67050"/>
            <a:ext cx="115824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37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Yukon’s Camels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 freaking camel??</a:t>
            </a:r>
          </a:p>
          <a:p>
            <a:endParaRPr lang="en-CA" dirty="0" smtClean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190750"/>
            <a:ext cx="762952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37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Giant Beaver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Largest rodent ever – 2.5m long, up to 200 kg</a:t>
            </a:r>
          </a:p>
          <a:p>
            <a:r>
              <a:rPr lang="en-CA" dirty="0" smtClean="0"/>
              <a:t>Likely herbivorous, aggressive?</a:t>
            </a:r>
          </a:p>
          <a:p>
            <a:endParaRPr lang="en-CA" dirty="0" smtClean="0"/>
          </a:p>
        </p:txBody>
      </p:sp>
      <p:pic>
        <p:nvPicPr>
          <p:cNvPr id="133122" name="Picture 2" descr="http://www.beringia.com/sites/default/files/Giant-Beaver-ba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00296" y="3286124"/>
            <a:ext cx="7715272" cy="3214697"/>
          </a:xfrm>
          <a:prstGeom prst="rect">
            <a:avLst/>
          </a:prstGeom>
          <a:noFill/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429000"/>
            <a:ext cx="54387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8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nwtexhibits.ca/yamoria/paintings/painting-yamoria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1464" y="928670"/>
            <a:ext cx="9225464" cy="508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560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nwtexhibits.ca/yamoria/paintings/painting-yamoria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857231"/>
            <a:ext cx="8643998" cy="51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25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nwtexhibits.ca/yamoria/paintings/painting-yamoria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3" y="1000108"/>
            <a:ext cx="8215371" cy="456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735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nwtexhibits.ca/yamoria/paintings/painting-yamoria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1464" y="928670"/>
            <a:ext cx="9225464" cy="508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428868"/>
            <a:ext cx="5072098" cy="374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427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nwtexhibits.ca/yamoria/paintings/painting-yamoria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1464" y="928670"/>
            <a:ext cx="9225464" cy="508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428868"/>
            <a:ext cx="5072098" cy="374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1714488"/>
            <a:ext cx="4433876" cy="407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672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Giant Beaver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CA" sz="8800" i="1" dirty="0" smtClean="0"/>
              <a:t>Aggressive</a:t>
            </a:r>
            <a:r>
              <a:rPr lang="en-CA" sz="8800" i="1" dirty="0"/>
              <a:t>.</a:t>
            </a:r>
            <a:endParaRPr lang="en-CA" sz="8800" i="1" dirty="0" smtClean="0"/>
          </a:p>
          <a:p>
            <a:endParaRPr lang="en-CA" dirty="0" smtClean="0"/>
          </a:p>
        </p:txBody>
      </p:sp>
      <p:pic>
        <p:nvPicPr>
          <p:cNvPr id="133122" name="Picture 2" descr="http://www.beringia.com/sites/default/files/Giant-Beaver-ba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00296" y="3286124"/>
            <a:ext cx="7715272" cy="3214697"/>
          </a:xfrm>
          <a:prstGeom prst="rect">
            <a:avLst/>
          </a:prstGeom>
          <a:noFill/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429000"/>
            <a:ext cx="54387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070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4649"/>
          <a:stretch>
            <a:fillRect/>
          </a:stretch>
        </p:blipFill>
        <p:spPr bwMode="auto">
          <a:xfrm>
            <a:off x="0" y="0"/>
            <a:ext cx="95415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57224" y="5786454"/>
            <a:ext cx="792961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rgbClr val="FFFF00"/>
                </a:solidFill>
                <a:hlinkClick r:id="rId4"/>
              </a:rPr>
              <a:t>www.nwtexhibits.ca/yamoria/</a:t>
            </a:r>
            <a:endParaRPr lang="en-CA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4649"/>
          <a:stretch>
            <a:fillRect/>
          </a:stretch>
        </p:blipFill>
        <p:spPr bwMode="auto">
          <a:xfrm>
            <a:off x="0" y="0"/>
            <a:ext cx="95415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28662" y="571480"/>
            <a:ext cx="792961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rgbClr val="FFFF00"/>
                </a:solidFill>
                <a:hlinkClick r:id="rId4"/>
              </a:rPr>
              <a:t>www.nwtexhibits.ca/yamoria/</a:t>
            </a:r>
            <a:endParaRPr lang="en-CA" sz="4800" dirty="0" smtClean="0">
              <a:solidFill>
                <a:srgbClr val="FFFF00"/>
              </a:solidFill>
            </a:endParaRPr>
          </a:p>
          <a:p>
            <a:r>
              <a:rPr lang="en-CA" sz="4800" i="1" dirty="0" smtClean="0"/>
              <a:t>Very accessible for students!</a:t>
            </a:r>
            <a:endParaRPr lang="en-CA" sz="4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28662" y="2128564"/>
            <a:ext cx="7929618" cy="4154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CA" sz="4400" dirty="0" smtClean="0"/>
              <a:t>The act of storytelling is a small but important application of foundational knowledge</a:t>
            </a:r>
            <a:br>
              <a:rPr lang="en-CA" sz="4400" dirty="0" smtClean="0"/>
            </a:br>
            <a:r>
              <a:rPr lang="en-CA" sz="4400" dirty="0" smtClean="0"/>
              <a:t>Tell FNMI stories!</a:t>
            </a:r>
          </a:p>
          <a:p>
            <a:pPr marL="571500" indent="-571500">
              <a:buFontTx/>
              <a:buChar char="-"/>
            </a:pPr>
            <a:r>
              <a:rPr lang="en-CA" sz="4400" dirty="0" smtClean="0"/>
              <a:t>Tell science history stories!</a:t>
            </a:r>
          </a:p>
          <a:p>
            <a:pPr marL="571500" indent="-571500">
              <a:buFontTx/>
              <a:buChar char="-"/>
            </a:pPr>
            <a:r>
              <a:rPr lang="en-CA" sz="4400" dirty="0" smtClean="0"/>
              <a:t>Tell your own stories!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25870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 t="4649"/>
          <a:stretch>
            <a:fillRect/>
          </a:stretch>
        </p:blipFill>
        <p:spPr bwMode="auto">
          <a:xfrm>
            <a:off x="0" y="0"/>
            <a:ext cx="95415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7830" y="-6561"/>
            <a:ext cx="6348406" cy="766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Julie Lennie - Yamoria and the Giant Creatures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9712" y="1692276"/>
            <a:ext cx="609600" cy="594017"/>
          </a:xfrm>
        </p:spPr>
      </p:pic>
      <p:sp>
        <p:nvSpPr>
          <p:cNvPr id="5" name="TextBox 4"/>
          <p:cNvSpPr txBox="1"/>
          <p:nvPr/>
        </p:nvSpPr>
        <p:spPr>
          <a:xfrm>
            <a:off x="857224" y="5786454"/>
            <a:ext cx="792961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rgbClr val="FFFF00"/>
                </a:solidFill>
              </a:rPr>
              <a:t>www.nwtexhibits.ca/yamoria/</a:t>
            </a:r>
            <a:endParaRPr lang="en-CA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7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 descr="Image result for giant ice age animals beringia"/>
          <p:cNvPicPr>
            <a:picLocks noChangeAspect="1" noChangeArrowheads="1"/>
          </p:cNvPicPr>
          <p:nvPr/>
        </p:nvPicPr>
        <p:blipFill>
          <a:blip r:embed="rId3"/>
          <a:srcRect l="12613" r="27249"/>
          <a:stretch>
            <a:fillRect/>
          </a:stretch>
        </p:blipFill>
        <p:spPr bwMode="auto">
          <a:xfrm>
            <a:off x="0" y="-45584"/>
            <a:ext cx="9144000" cy="6903584"/>
          </a:xfrm>
          <a:prstGeom prst="rect">
            <a:avLst/>
          </a:prstGeom>
          <a:noFill/>
        </p:spPr>
      </p:pic>
      <p:pic>
        <p:nvPicPr>
          <p:cNvPr id="6148" name="Picture 4" descr="Image result for beringia migr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85728"/>
            <a:ext cx="8386616" cy="600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159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 descr="Image result for giant ice age animals beringia"/>
          <p:cNvPicPr>
            <a:picLocks noChangeAspect="1" noChangeArrowheads="1"/>
          </p:cNvPicPr>
          <p:nvPr/>
        </p:nvPicPr>
        <p:blipFill>
          <a:blip r:embed="rId3"/>
          <a:srcRect l="12613" r="27249"/>
          <a:stretch>
            <a:fillRect/>
          </a:stretch>
        </p:blipFill>
        <p:spPr bwMode="auto">
          <a:xfrm>
            <a:off x="0" y="-45584"/>
            <a:ext cx="9144000" cy="6903584"/>
          </a:xfrm>
          <a:prstGeom prst="rect">
            <a:avLst/>
          </a:prstGeom>
          <a:noFill/>
        </p:spPr>
      </p:pic>
      <p:pic>
        <p:nvPicPr>
          <p:cNvPr id="6148" name="Picture 4" descr="Image result for beringia migr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85728"/>
            <a:ext cx="8386616" cy="6000768"/>
          </a:xfrm>
          <a:prstGeom prst="rect">
            <a:avLst/>
          </a:prstGeom>
          <a:noFill/>
        </p:spPr>
      </p:pic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3000372"/>
            <a:ext cx="5521803" cy="3467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57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nwtexhibits.ca/yamoria/paintings/painting-yamoria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1464" y="928670"/>
            <a:ext cx="9225464" cy="508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428604"/>
            <a:ext cx="5357850" cy="377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Left Arrow 1"/>
          <p:cNvSpPr/>
          <p:nvPr/>
        </p:nvSpPr>
        <p:spPr>
          <a:xfrm>
            <a:off x="1471594" y="2976871"/>
            <a:ext cx="656221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 descr="Image result for giant ice age animals beringia"/>
          <p:cNvPicPr>
            <a:picLocks noChangeAspect="1" noChangeArrowheads="1"/>
          </p:cNvPicPr>
          <p:nvPr/>
        </p:nvPicPr>
        <p:blipFill>
          <a:blip r:embed="rId3"/>
          <a:srcRect l="12613" r="27249"/>
          <a:stretch>
            <a:fillRect/>
          </a:stretch>
        </p:blipFill>
        <p:spPr bwMode="auto">
          <a:xfrm>
            <a:off x="0" y="-45584"/>
            <a:ext cx="9144000" cy="6903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260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Wooly</a:t>
            </a:r>
            <a:r>
              <a:rPr lang="en-CA" dirty="0" smtClean="0"/>
              <a:t> Mammoth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3m tall</a:t>
            </a:r>
          </a:p>
          <a:p>
            <a:r>
              <a:rPr lang="en-CA" dirty="0" smtClean="0"/>
              <a:t>Ate 200 kg of grass each day.</a:t>
            </a:r>
          </a:p>
          <a:p>
            <a:endParaRPr lang="en-CA" dirty="0" smtClean="0"/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44515" y="3214686"/>
            <a:ext cx="10988516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17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Giant Short-Faced Bear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North America’s Largest Mammalian Land Carnivore ever.</a:t>
            </a:r>
          </a:p>
          <a:p>
            <a:r>
              <a:rPr lang="en-CA" dirty="0" smtClean="0"/>
              <a:t>1.5 m tall, 4.3 m reach on hind legs</a:t>
            </a:r>
            <a:endParaRPr lang="en-CA" dirty="0"/>
          </a:p>
        </p:txBody>
      </p:sp>
      <p:pic>
        <p:nvPicPr>
          <p:cNvPr id="130050" name="Picture 2" descr="http://www.beringia.com/sites/default/files/Giant-Short-faced-Bear-banner.jpg"/>
          <p:cNvPicPr>
            <a:picLocks noChangeAspect="1" noChangeArrowheads="1"/>
          </p:cNvPicPr>
          <p:nvPr/>
        </p:nvPicPr>
        <p:blipFill>
          <a:blip r:embed="rId3" cstate="print"/>
          <a:srcRect l="13455" r="19270"/>
          <a:stretch>
            <a:fillRect/>
          </a:stretch>
        </p:blipFill>
        <p:spPr bwMode="auto">
          <a:xfrm>
            <a:off x="2000232" y="3357562"/>
            <a:ext cx="5101137" cy="3159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307</Words>
  <Application>Microsoft Office PowerPoint</Application>
  <PresentationFormat>On-screen Show (4:3)</PresentationFormat>
  <Paragraphs>74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Bernard MT Condensed</vt:lpstr>
      <vt:lpstr>Calibri</vt:lpstr>
      <vt:lpstr>Calibri Light</vt:lpstr>
      <vt:lpstr>Office Theme</vt:lpstr>
      <vt:lpstr>Giant Beaver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Wooly Mammoth</vt:lpstr>
      <vt:lpstr>Giant Short-Faced Bear</vt:lpstr>
      <vt:lpstr>Scimitar Cat</vt:lpstr>
      <vt:lpstr>Jefferson’s Ground Sloth</vt:lpstr>
      <vt:lpstr>Yukon’s Camels</vt:lpstr>
      <vt:lpstr>Giant Beaver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Giant Beaver</vt:lpstr>
      <vt:lpstr>PowerPoint Presentation</vt:lpstr>
    </vt:vector>
  </TitlesOfParts>
  <Company>Parkland School Division No.70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 Beaver</dc:title>
  <dc:creator>Reuben Mahaffy</dc:creator>
  <cp:lastModifiedBy>Reuben Mahaffy</cp:lastModifiedBy>
  <cp:revision>1</cp:revision>
  <dcterms:created xsi:type="dcterms:W3CDTF">2018-10-21T02:26:57Z</dcterms:created>
  <dcterms:modified xsi:type="dcterms:W3CDTF">2018-10-21T02:27:49Z</dcterms:modified>
</cp:coreProperties>
</file>